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34"/>
  </p:notesMasterIdLst>
  <p:sldIdLst>
    <p:sldId id="262" r:id="rId2"/>
    <p:sldId id="390" r:id="rId3"/>
    <p:sldId id="264" r:id="rId4"/>
    <p:sldId id="271" r:id="rId5"/>
    <p:sldId id="272" r:id="rId6"/>
    <p:sldId id="273" r:id="rId7"/>
    <p:sldId id="274" r:id="rId8"/>
    <p:sldId id="275" r:id="rId9"/>
    <p:sldId id="276" r:id="rId10"/>
    <p:sldId id="391" r:id="rId11"/>
    <p:sldId id="277" r:id="rId12"/>
    <p:sldId id="278" r:id="rId13"/>
    <p:sldId id="279" r:id="rId14"/>
    <p:sldId id="280" r:id="rId15"/>
    <p:sldId id="405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92" r:id="rId28"/>
    <p:sldId id="293" r:id="rId29"/>
    <p:sldId id="294" r:id="rId30"/>
    <p:sldId id="295" r:id="rId31"/>
    <p:sldId id="296" r:id="rId32"/>
    <p:sldId id="297" r:id="rId33"/>
    <p:sldId id="298" r:id="rId34"/>
    <p:sldId id="404" r:id="rId35"/>
    <p:sldId id="299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93" r:id="rId46"/>
    <p:sldId id="310" r:id="rId47"/>
    <p:sldId id="311" r:id="rId48"/>
    <p:sldId id="312" r:id="rId49"/>
    <p:sldId id="403" r:id="rId50"/>
    <p:sldId id="313" r:id="rId51"/>
    <p:sldId id="315" r:id="rId52"/>
    <p:sldId id="316" r:id="rId53"/>
    <p:sldId id="317" r:id="rId54"/>
    <p:sldId id="318" r:id="rId55"/>
    <p:sldId id="319" r:id="rId56"/>
    <p:sldId id="394" r:id="rId57"/>
    <p:sldId id="320" r:id="rId58"/>
    <p:sldId id="321" r:id="rId59"/>
    <p:sldId id="322" r:id="rId60"/>
    <p:sldId id="402" r:id="rId61"/>
    <p:sldId id="323" r:id="rId62"/>
    <p:sldId id="324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95" r:id="rId72"/>
    <p:sldId id="334" r:id="rId73"/>
    <p:sldId id="407" r:id="rId74"/>
    <p:sldId id="335" r:id="rId75"/>
    <p:sldId id="336" r:id="rId76"/>
    <p:sldId id="401" r:id="rId77"/>
    <p:sldId id="337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96" r:id="rId86"/>
    <p:sldId id="346" r:id="rId87"/>
    <p:sldId id="347" r:id="rId88"/>
    <p:sldId id="348" r:id="rId89"/>
    <p:sldId id="349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97" r:id="rId99"/>
    <p:sldId id="359" r:id="rId100"/>
    <p:sldId id="360" r:id="rId101"/>
    <p:sldId id="400" r:id="rId102"/>
    <p:sldId id="361" r:id="rId103"/>
    <p:sldId id="363" r:id="rId104"/>
    <p:sldId id="364" r:id="rId105"/>
    <p:sldId id="365" r:id="rId106"/>
    <p:sldId id="366" r:id="rId107"/>
    <p:sldId id="408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98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99" r:id="rId129"/>
    <p:sldId id="386" r:id="rId130"/>
    <p:sldId id="387" r:id="rId131"/>
    <p:sldId id="388" r:id="rId132"/>
    <p:sldId id="389" r:id="rId133"/>
  </p:sldIdLst>
  <p:sldSz cx="12192000" cy="6858000"/>
  <p:notesSz cx="6858000" cy="9144000"/>
  <p:custDataLst>
    <p:tags r:id="rId1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151"/>
    <a:srgbClr val="454141"/>
    <a:srgbClr val="115686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2" autoAdjust="0"/>
    <p:restoredTop sz="94660"/>
  </p:normalViewPr>
  <p:slideViewPr>
    <p:cSldViewPr snapToGrid="0">
      <p:cViewPr varScale="1">
        <p:scale>
          <a:sx n="90" d="100"/>
          <a:sy n="90" d="100"/>
        </p:scale>
        <p:origin x="15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gs" Target="tags/tag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422CF-0D80-45B7-804E-B558B97AB2E8}" type="datetimeFigureOut">
              <a:rPr lang="zh-CN" altLang="en-US" smtClean="0"/>
              <a:t>2022/7/21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8C390-5DFC-4387-A3E4-66C093589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7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873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20537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6726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52387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2619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0032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4501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03775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8222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5401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850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752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1941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4870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4983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00445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09460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70255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9689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9262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55376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6850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87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02711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1348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97900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37101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3158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40806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09743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8627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51972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29380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837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01671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86907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32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969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77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142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175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843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9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078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167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516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041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21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653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857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801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608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506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70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360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154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791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00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8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810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960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082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114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9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98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468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61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7051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0540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667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7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2288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476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8424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8034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06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2477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2705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616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9048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4807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1840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8612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4121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8558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7532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43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6690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7532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782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6119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431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9235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1196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3102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2114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9730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64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680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0530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7428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7582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152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5668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102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2725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6714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2065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634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5813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9520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8500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6307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81591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8460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6651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8644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4912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5300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639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460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852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1806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39793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1392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9764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93642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7118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9440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12062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6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包图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450B76-4660-406D-895D-FBD6E11E01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925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26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113.xml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2.png"/><Relationship Id="rId4" Type="http://schemas.openxmlformats.org/officeDocument/2006/relationships/image" Target="../media/image11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2.png"/><Relationship Id="rId4" Type="http://schemas.openxmlformats.org/officeDocument/2006/relationships/image" Target="../media/image12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w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0BE6C2D7-A0D3-4561-805B-A1823985D7C4}"/>
              </a:ext>
            </a:extLst>
          </p:cNvPr>
          <p:cNvSpPr txBox="1"/>
          <p:nvPr/>
        </p:nvSpPr>
        <p:spPr>
          <a:xfrm>
            <a:off x="2605876" y="1950639"/>
            <a:ext cx="690236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4800" b="1" dirty="0">
                <a:solidFill>
                  <a:srgbClr val="142938"/>
                </a:solidFill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第一章  计算机基础知识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AA7A0F3-9A96-4002-AE12-9CD964F40A65}"/>
              </a:ext>
            </a:extLst>
          </p:cNvPr>
          <p:cNvSpPr txBox="1"/>
          <p:nvPr/>
        </p:nvSpPr>
        <p:spPr>
          <a:xfrm>
            <a:off x="956626" y="2968369"/>
            <a:ext cx="4838118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1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节 计算机概述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74F829B-BBCD-4ED2-9A6C-5FFCFBFEEBBC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E1ECF26-244B-42EC-8F98-7B484C795FCC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71B44AE-0D78-4813-91B7-47DEB4DCD819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B954EFD-E3E7-41DC-B9C3-DEB63DBFCE5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8A77561-1B66-40D7-8863-CB958F0E0F1C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CFE334E-92CD-4D3D-A6BB-B5534182B3CF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E714CEE-6BE5-4DF5-9319-5CA3913867E5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3FC4598-0A7E-49F4-A70D-703E63432EA6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57D66345-00FF-44A2-BFA3-43AC40FD5F54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7A34A82-62F5-47F0-8630-16C737D63A02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B65BAF9-DCBE-49E4-A033-5B8CA3B056D8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A589FA5-5C28-4D04-84CF-97F06AC0309A}"/>
              </a:ext>
            </a:extLst>
          </p:cNvPr>
          <p:cNvGrpSpPr/>
          <p:nvPr/>
        </p:nvGrpSpPr>
        <p:grpSpPr>
          <a:xfrm>
            <a:off x="0" y="4"/>
            <a:ext cx="12192000" cy="318973"/>
            <a:chOff x="0" y="6629400"/>
            <a:chExt cx="12192000" cy="2286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A395CC9-8C1B-42A5-AA3D-6B89E79F3C8C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E92F3A0-542E-49AF-9518-3AB334CCE7C2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392F66F-557C-4F41-A34D-22782BAE47E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5CBF5333-D74E-480B-B698-0E2A2E25C552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8AC72762-860F-4C7A-BDC6-AF5BE9F8436D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84A3ADD-8D27-40FA-88C6-4B0B4E1AFCBD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D66C13B-53C4-4A59-845D-BD743528B000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BF8B783-B65E-4DCA-8B8E-1902896E505D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D8F0C9D-8A2A-4204-BE17-84A70B6569AF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7177ECF-92FA-4FA1-A3F7-27634E88808D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723E380C-E6D1-4FB4-B146-42E88CC04FD7}"/>
              </a:ext>
            </a:extLst>
          </p:cNvPr>
          <p:cNvSpPr/>
          <p:nvPr/>
        </p:nvSpPr>
        <p:spPr>
          <a:xfrm>
            <a:off x="1843543" y="855965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《</a:t>
            </a:r>
            <a:r>
              <a:rPr lang="zh-CN" altLang="en-US" sz="3600" dirty="0"/>
              <a:t>信息学奥赛一本通</a:t>
            </a:r>
            <a:r>
              <a:rPr lang="en-US" altLang="zh-CN" sz="3600" dirty="0"/>
              <a:t>·</a:t>
            </a:r>
            <a:r>
              <a:rPr lang="zh-CN" altLang="en-US" sz="3600" dirty="0"/>
              <a:t>初赛真题解析</a:t>
            </a:r>
            <a:r>
              <a:rPr lang="en-US" altLang="zh-CN" sz="3600" dirty="0"/>
              <a:t>》</a:t>
            </a:r>
            <a:endParaRPr lang="zh-CN" altLang="en-US" sz="3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956626" y="3882231"/>
            <a:ext cx="4838118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2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节 计算机系统的基本结构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56626" y="4743975"/>
            <a:ext cx="4838118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 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计算机软件系统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56626" y="5657837"/>
            <a:ext cx="4838118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4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计算机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语言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485556" y="2968369"/>
            <a:ext cx="4827486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5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数制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转换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485556" y="3882231"/>
            <a:ext cx="4827486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6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信息编码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表示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485556" y="4743975"/>
            <a:ext cx="4827486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7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原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码补码反码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485556" y="5657837"/>
            <a:ext cx="4827486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8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计算机网络</a:t>
            </a:r>
            <a:endParaRPr lang="zh-CN" altLang="en-US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62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82620" y="2328545"/>
            <a:ext cx="611759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【课堂练习】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25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2" y="1424155"/>
            <a:ext cx="11717528" cy="25849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07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8242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62480" y="2328545"/>
            <a:ext cx="70815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【不定项选择题】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0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4" y="1470169"/>
            <a:ext cx="9675191" cy="23227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07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不定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项选择题</a:t>
            </a:r>
          </a:p>
        </p:txBody>
      </p:sp>
    </p:spTree>
    <p:extLst>
      <p:ext uri="{BB962C8B-B14F-4D97-AF65-F5344CB8AC3E}">
        <p14:creationId xmlns:p14="http://schemas.microsoft.com/office/powerpoint/2010/main" val="58317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05876" y="1950639"/>
            <a:ext cx="690236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4800" b="1" dirty="0">
                <a:solidFill>
                  <a:srgbClr val="142938"/>
                </a:solidFill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第一章  计算机基础知识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42626" y="3542628"/>
            <a:ext cx="5139374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8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计算机网络</a:t>
            </a:r>
            <a:endParaRPr lang="zh-CN" altLang="en-US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31" name="组合 3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0" y="4"/>
            <a:ext cx="12192000" cy="318973"/>
            <a:chOff x="0" y="6629400"/>
            <a:chExt cx="12192000" cy="228600"/>
          </a:xfrm>
        </p:grpSpPr>
        <p:grpSp>
          <p:nvGrpSpPr>
            <p:cNvPr id="61" name="组合 6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843543" y="855965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《</a:t>
            </a:r>
            <a:r>
              <a:rPr lang="zh-CN" altLang="en-US" sz="3600" dirty="0"/>
              <a:t>信息学奥赛一本通</a:t>
            </a:r>
            <a:r>
              <a:rPr lang="en-US" altLang="zh-CN" sz="3600" dirty="0"/>
              <a:t>·</a:t>
            </a:r>
            <a:r>
              <a:rPr lang="zh-CN" altLang="en-US" sz="3600" dirty="0"/>
              <a:t>初赛真题解析</a:t>
            </a:r>
            <a:r>
              <a:rPr lang="en-US" altLang="zh-CN" sz="3600" dirty="0"/>
              <a:t>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199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15"/>
          <p:cNvSpPr/>
          <p:nvPr/>
        </p:nvSpPr>
        <p:spPr>
          <a:xfrm>
            <a:off x="4294891" y="797442"/>
            <a:ext cx="4487601" cy="49677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圆角矩形 116"/>
          <p:cNvSpPr/>
          <p:nvPr/>
        </p:nvSpPr>
        <p:spPr>
          <a:xfrm>
            <a:off x="4294891" y="1577444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圆角矩形 117"/>
          <p:cNvSpPr/>
          <p:nvPr/>
        </p:nvSpPr>
        <p:spPr>
          <a:xfrm>
            <a:off x="4294891" y="2344609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5" name="圆角矩形 118"/>
          <p:cNvSpPr/>
          <p:nvPr/>
        </p:nvSpPr>
        <p:spPr>
          <a:xfrm>
            <a:off x="4294891" y="3089359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50633" y="833436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一、网络的定义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550633" y="1609338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二、网络的发展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550633" y="2332403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三、网络的主要功能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550633" y="3095749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四、网络的分类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821112" y="2665803"/>
            <a:ext cx="1341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52" name="组合 51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2" name="圆角矩形 118"/>
          <p:cNvSpPr/>
          <p:nvPr/>
        </p:nvSpPr>
        <p:spPr>
          <a:xfrm>
            <a:off x="4294891" y="3841357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0633" y="3847747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五、网络的体系结构</a:t>
            </a:r>
          </a:p>
        </p:txBody>
      </p:sp>
      <p:sp>
        <p:nvSpPr>
          <p:cNvPr id="4" name="圆角矩形 118"/>
          <p:cNvSpPr/>
          <p:nvPr/>
        </p:nvSpPr>
        <p:spPr>
          <a:xfrm>
            <a:off x="4294891" y="4582374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0633" y="4588764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六</a:t>
            </a: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、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IP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地址</a:t>
            </a:r>
          </a:p>
        </p:txBody>
      </p:sp>
      <p:sp>
        <p:nvSpPr>
          <p:cNvPr id="26" name="圆角矩形 117"/>
          <p:cNvSpPr/>
          <p:nvPr/>
        </p:nvSpPr>
        <p:spPr>
          <a:xfrm>
            <a:off x="4316258" y="5331493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圆角矩形 118"/>
          <p:cNvSpPr/>
          <p:nvPr/>
        </p:nvSpPr>
        <p:spPr>
          <a:xfrm>
            <a:off x="4316258" y="6054975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72000" y="5319287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七</a:t>
            </a: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、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网络的主要功能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572000" y="6061365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八</a:t>
            </a: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、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网络的分类</a:t>
            </a:r>
          </a:p>
        </p:txBody>
      </p:sp>
    </p:spTree>
    <p:extLst>
      <p:ext uri="{BB962C8B-B14F-4D97-AF65-F5344CB8AC3E}">
        <p14:creationId xmlns:p14="http://schemas.microsoft.com/office/powerpoint/2010/main" val="19188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45" grpId="0" animBg="1"/>
      <p:bldP spid="46" grpId="0"/>
      <p:bldP spid="47" grpId="0"/>
      <p:bldP spid="48" grpId="0"/>
      <p:bldP spid="49" grpId="0"/>
      <p:bldP spid="2" grpId="0" animBg="1"/>
      <p:bldP spid="3" grpId="0"/>
      <p:bldP spid="4" grpId="0" animBg="1"/>
      <p:bldP spid="5" grpId="0"/>
      <p:bldP spid="26" grpId="0" animBg="1"/>
      <p:bldP spid="27" grpId="0" animBg="1"/>
      <p:bldP spid="28" grpId="0"/>
      <p:bldP spid="2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网络的定义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21588"/>
            <a:ext cx="11028620" cy="31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网络的发展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9" y="1298263"/>
            <a:ext cx="11235902" cy="42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网络的发展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0" y="996208"/>
            <a:ext cx="11662659" cy="56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网络的主要功能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4" y="1221588"/>
            <a:ext cx="6175783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1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网络的分类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978211" y="4997102"/>
            <a:ext cx="5964310" cy="1052824"/>
            <a:chOff x="6707" y="4921"/>
            <a:chExt cx="5858" cy="125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7" y="4997"/>
              <a:ext cx="986" cy="114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6" y="5049"/>
              <a:ext cx="1104" cy="112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4" y="4921"/>
              <a:ext cx="1037" cy="12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71" y="4967"/>
              <a:ext cx="994" cy="119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38" y="4921"/>
              <a:ext cx="1053" cy="1250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" y="1089438"/>
            <a:ext cx="11028620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8" y="1320362"/>
            <a:ext cx="11900423" cy="46638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73835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524000" y="279557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网络的体系结构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17" name="Group 213"/>
          <p:cNvGrpSpPr/>
          <p:nvPr/>
        </p:nvGrpSpPr>
        <p:grpSpPr>
          <a:xfrm>
            <a:off x="797212" y="2269842"/>
            <a:ext cx="5440356" cy="3879192"/>
            <a:chOff x="3526" y="382827"/>
            <a:chExt cx="4802" cy="3286"/>
          </a:xfrm>
        </p:grpSpPr>
        <p:grpSp>
          <p:nvGrpSpPr>
            <p:cNvPr id="19" name="Group 202"/>
            <p:cNvGrpSpPr/>
            <p:nvPr/>
          </p:nvGrpSpPr>
          <p:grpSpPr>
            <a:xfrm>
              <a:off x="3849" y="382827"/>
              <a:ext cx="4260" cy="3286"/>
              <a:chOff x="3849" y="382827"/>
              <a:chExt cx="4260" cy="3286"/>
            </a:xfrm>
          </p:grpSpPr>
          <p:grpSp>
            <p:nvGrpSpPr>
              <p:cNvPr id="33" name="Group 191"/>
              <p:cNvGrpSpPr/>
              <p:nvPr/>
            </p:nvGrpSpPr>
            <p:grpSpPr>
              <a:xfrm>
                <a:off x="3903" y="383260"/>
                <a:ext cx="4001" cy="2853"/>
                <a:chOff x="3753" y="383162"/>
                <a:chExt cx="4001" cy="2853"/>
              </a:xfrm>
            </p:grpSpPr>
            <p:grpSp>
              <p:nvGrpSpPr>
                <p:cNvPr id="36" name="Group 170"/>
                <p:cNvGrpSpPr/>
                <p:nvPr/>
              </p:nvGrpSpPr>
              <p:grpSpPr>
                <a:xfrm>
                  <a:off x="3753" y="383162"/>
                  <a:ext cx="1287" cy="2842"/>
                  <a:chOff x="3753" y="383162"/>
                  <a:chExt cx="1287" cy="2842"/>
                </a:xfrm>
              </p:grpSpPr>
              <p:grpSp>
                <p:nvGrpSpPr>
                  <p:cNvPr id="49" name="Group 168"/>
                  <p:cNvGrpSpPr/>
                  <p:nvPr/>
                </p:nvGrpSpPr>
                <p:grpSpPr>
                  <a:xfrm>
                    <a:off x="3753" y="383162"/>
                    <a:ext cx="1287" cy="2434"/>
                    <a:chOff x="3753" y="383162"/>
                    <a:chExt cx="1287" cy="2434"/>
                  </a:xfrm>
                </p:grpSpPr>
                <p:grpSp>
                  <p:nvGrpSpPr>
                    <p:cNvPr id="52" name="Group 167"/>
                    <p:cNvGrpSpPr/>
                    <p:nvPr/>
                  </p:nvGrpSpPr>
                  <p:grpSpPr>
                    <a:xfrm>
                      <a:off x="3753" y="383162"/>
                      <a:ext cx="1287" cy="799"/>
                      <a:chOff x="3753" y="383162"/>
                      <a:chExt cx="1287" cy="799"/>
                    </a:xfrm>
                  </p:grpSpPr>
                  <p:sp>
                    <p:nvSpPr>
                      <p:cNvPr id="57" name="AutoShape 16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53" y="383162"/>
                        <a:ext cx="1283" cy="394"/>
                      </a:xfrm>
                      <a:prstGeom prst="flowChartProcess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应用层</a:t>
                        </a:r>
                        <a:endParaRPr lang="zh-CN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8" name="AutoShape 16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57" y="383567"/>
                        <a:ext cx="1283" cy="394"/>
                      </a:xfrm>
                      <a:prstGeom prst="flowChartProcess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a:t>表示层</a:t>
                        </a:r>
                        <a:endParaRPr lang="zh-CN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53" name="AutoShape 1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57" y="383978"/>
                      <a:ext cx="1283" cy="394"/>
                    </a:xfrm>
                    <a:prstGeom prst="flowChartProcess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miter lim="800000"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会话层</a:t>
                      </a:r>
                      <a:endParaRPr lang="zh-CN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" name="AutoShape 1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57" y="384389"/>
                      <a:ext cx="1283" cy="394"/>
                    </a:xfrm>
                    <a:prstGeom prst="flowChartProcess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miter lim="800000"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传输层</a:t>
                      </a:r>
                      <a:endParaRPr lang="zh-CN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" name="AutoShape 1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57" y="384796"/>
                      <a:ext cx="1283" cy="394"/>
                    </a:xfrm>
                    <a:prstGeom prst="flowChartProcess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miter lim="800000"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网络层</a:t>
                      </a:r>
                      <a:endParaRPr lang="zh-CN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" name="AutoShape 1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58" y="385202"/>
                      <a:ext cx="1272" cy="394"/>
                    </a:xfrm>
                    <a:prstGeom prst="flowChartProcess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miter lim="800000"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数据链路层</a:t>
                      </a:r>
                      <a:endParaRPr lang="zh-CN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50" name="AutoShape 169"/>
                  <p:cNvSpPr>
                    <a:spLocks noChangeArrowheads="1"/>
                  </p:cNvSpPr>
                  <p:nvPr/>
                </p:nvSpPr>
                <p:spPr bwMode="auto">
                  <a:xfrm>
                    <a:off x="3771" y="385610"/>
                    <a:ext cx="1257" cy="394"/>
                  </a:xfrm>
                  <a:prstGeom prst="flowChartProcess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物理层</a:t>
                    </a:r>
                    <a:endParaRPr lang="zh-CN" kern="10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7" name="Group 189"/>
                <p:cNvGrpSpPr/>
                <p:nvPr/>
              </p:nvGrpSpPr>
              <p:grpSpPr>
                <a:xfrm>
                  <a:off x="6458" y="383173"/>
                  <a:ext cx="1296" cy="2842"/>
                  <a:chOff x="6458" y="383173"/>
                  <a:chExt cx="1296" cy="2842"/>
                </a:xfrm>
              </p:grpSpPr>
              <p:sp>
                <p:nvSpPr>
                  <p:cNvPr id="45" name="AutoShape 174"/>
                  <p:cNvSpPr>
                    <a:spLocks noChangeArrowheads="1"/>
                  </p:cNvSpPr>
                  <p:nvPr/>
                </p:nvSpPr>
                <p:spPr bwMode="auto">
                  <a:xfrm>
                    <a:off x="6461" y="383173"/>
                    <a:ext cx="1283" cy="1186"/>
                  </a:xfrm>
                  <a:prstGeom prst="flowChartProcess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indent="114300" algn="just">
                      <a:spcAft>
                        <a:spcPts val="0"/>
                      </a:spcAft>
                    </a:pPr>
                    <a:r>
                      <a:rPr lang="en-US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 </a:t>
                    </a:r>
                    <a:endParaRPr lang="zh-CN" kern="10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  <a:p>
                    <a:pPr indent="114300" algn="just">
                      <a:spcAft>
                        <a:spcPts val="0"/>
                      </a:spcAft>
                    </a:pPr>
                    <a:r>
                      <a:rPr lang="zh-CN" sz="14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应用层</a:t>
                    </a:r>
                    <a:endParaRPr lang="zh-CN" kern="10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6" name="AutoShape 175"/>
                  <p:cNvSpPr>
                    <a:spLocks noChangeArrowheads="1"/>
                  </p:cNvSpPr>
                  <p:nvPr/>
                </p:nvSpPr>
                <p:spPr bwMode="auto">
                  <a:xfrm>
                    <a:off x="6458" y="384370"/>
                    <a:ext cx="1283" cy="394"/>
                  </a:xfrm>
                  <a:prstGeom prst="flowChartProcess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传输层</a:t>
                    </a:r>
                    <a:endParaRPr lang="zh-CN" kern="10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AutoShape 176"/>
                  <p:cNvSpPr>
                    <a:spLocks noChangeArrowheads="1"/>
                  </p:cNvSpPr>
                  <p:nvPr/>
                </p:nvSpPr>
                <p:spPr bwMode="auto">
                  <a:xfrm>
                    <a:off x="6464" y="384775"/>
                    <a:ext cx="1283" cy="394"/>
                  </a:xfrm>
                  <a:prstGeom prst="flowChartProcess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网络层</a:t>
                    </a:r>
                    <a:endParaRPr lang="zh-CN" kern="10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8" name="AutoShape 177"/>
                  <p:cNvSpPr>
                    <a:spLocks noChangeArrowheads="1"/>
                  </p:cNvSpPr>
                  <p:nvPr/>
                </p:nvSpPr>
                <p:spPr bwMode="auto">
                  <a:xfrm>
                    <a:off x="6471" y="385186"/>
                    <a:ext cx="1283" cy="829"/>
                  </a:xfrm>
                  <a:prstGeom prst="flowChartProcess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algn="just">
                      <a:spcAft>
                        <a:spcPts val="0"/>
                      </a:spcAft>
                    </a:pPr>
                    <a:r>
                      <a:rPr lang="zh-CN" sz="14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网络接口层</a:t>
                    </a:r>
                    <a:endParaRPr lang="zh-CN" kern="100"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8" name="Group 190"/>
                <p:cNvGrpSpPr/>
                <p:nvPr/>
              </p:nvGrpSpPr>
              <p:grpSpPr>
                <a:xfrm>
                  <a:off x="5278" y="383721"/>
                  <a:ext cx="1015" cy="1997"/>
                  <a:chOff x="5278" y="383721"/>
                  <a:chExt cx="1015" cy="1997"/>
                </a:xfrm>
              </p:grpSpPr>
              <p:sp>
                <p:nvSpPr>
                  <p:cNvPr id="41" name="AutoShape 182"/>
                  <p:cNvSpPr>
                    <a:spLocks noChangeArrowheads="1"/>
                  </p:cNvSpPr>
                  <p:nvPr/>
                </p:nvSpPr>
                <p:spPr bwMode="auto">
                  <a:xfrm>
                    <a:off x="5278" y="383721"/>
                    <a:ext cx="972" cy="119"/>
                  </a:xfrm>
                  <a:prstGeom prst="leftRightArrow">
                    <a:avLst>
                      <a:gd name="adj1" fmla="val 50000"/>
                      <a:gd name="adj2" fmla="val 163361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zh-CN" altLang="en-US" sz="3600"/>
                  </a:p>
                </p:txBody>
              </p:sp>
              <p:sp>
                <p:nvSpPr>
                  <p:cNvPr id="42" name="AutoShape 183"/>
                  <p:cNvSpPr>
                    <a:spLocks noChangeArrowheads="1"/>
                  </p:cNvSpPr>
                  <p:nvPr/>
                </p:nvSpPr>
                <p:spPr bwMode="auto">
                  <a:xfrm>
                    <a:off x="5307" y="384549"/>
                    <a:ext cx="957" cy="119"/>
                  </a:xfrm>
                  <a:prstGeom prst="leftRightArrow">
                    <a:avLst>
                      <a:gd name="adj1" fmla="val 50000"/>
                      <a:gd name="adj2" fmla="val 16084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zh-CN" altLang="en-US" sz="3600"/>
                  </a:p>
                </p:txBody>
              </p:sp>
              <p:sp>
                <p:nvSpPr>
                  <p:cNvPr id="43" name="AutoShape 184"/>
                  <p:cNvSpPr>
                    <a:spLocks noChangeArrowheads="1"/>
                  </p:cNvSpPr>
                  <p:nvPr/>
                </p:nvSpPr>
                <p:spPr bwMode="auto">
                  <a:xfrm>
                    <a:off x="5336" y="384953"/>
                    <a:ext cx="957" cy="119"/>
                  </a:xfrm>
                  <a:prstGeom prst="leftRightArrow">
                    <a:avLst>
                      <a:gd name="adj1" fmla="val 50000"/>
                      <a:gd name="adj2" fmla="val 16084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zh-CN" altLang="en-US" sz="3600"/>
                  </a:p>
                </p:txBody>
              </p:sp>
              <p:sp>
                <p:nvSpPr>
                  <p:cNvPr id="44" name="AutoShape 185"/>
                  <p:cNvSpPr>
                    <a:spLocks noChangeArrowheads="1"/>
                  </p:cNvSpPr>
                  <p:nvPr/>
                </p:nvSpPr>
                <p:spPr bwMode="auto">
                  <a:xfrm>
                    <a:off x="5378" y="385599"/>
                    <a:ext cx="871" cy="119"/>
                  </a:xfrm>
                  <a:prstGeom prst="leftRightArrow">
                    <a:avLst>
                      <a:gd name="adj1" fmla="val 50000"/>
                      <a:gd name="adj2" fmla="val 146387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zh-CN" altLang="en-US" sz="3600"/>
                  </a:p>
                </p:txBody>
              </p:sp>
            </p:grpSp>
            <p:sp>
              <p:nvSpPr>
                <p:cNvPr id="39" name="AutoShape 187"/>
                <p:cNvSpPr/>
                <p:nvPr/>
              </p:nvSpPr>
              <p:spPr bwMode="auto">
                <a:xfrm>
                  <a:off x="5064" y="383349"/>
                  <a:ext cx="121" cy="922"/>
                </a:xfrm>
                <a:prstGeom prst="rightBracket">
                  <a:avLst>
                    <a:gd name="adj" fmla="val 63499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CN" altLang="en-US" sz="3600"/>
                </a:p>
              </p:txBody>
            </p:sp>
            <p:sp>
              <p:nvSpPr>
                <p:cNvPr id="40" name="AutoShape 188"/>
                <p:cNvSpPr/>
                <p:nvPr/>
              </p:nvSpPr>
              <p:spPr bwMode="auto">
                <a:xfrm>
                  <a:off x="5050" y="385378"/>
                  <a:ext cx="120" cy="457"/>
                </a:xfrm>
                <a:prstGeom prst="rightBracket">
                  <a:avLst>
                    <a:gd name="adj" fmla="val 31736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zh-CN" altLang="en-US" sz="3600"/>
                </a:p>
              </p:txBody>
            </p:sp>
          </p:grpSp>
          <p:sp>
            <p:nvSpPr>
              <p:cNvPr id="34" name="Text Box 193"/>
              <p:cNvSpPr txBox="1">
                <a:spLocks noChangeArrowheads="1"/>
              </p:cNvSpPr>
              <p:nvPr/>
            </p:nvSpPr>
            <p:spPr bwMode="auto">
              <a:xfrm>
                <a:off x="3849" y="382827"/>
                <a:ext cx="1589" cy="39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OSI</a:t>
                </a:r>
                <a:r>
                  <a:rPr lang="zh-CN" sz="1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七层模型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 Box 194"/>
              <p:cNvSpPr txBox="1">
                <a:spLocks noChangeArrowheads="1"/>
              </p:cNvSpPr>
              <p:nvPr/>
            </p:nvSpPr>
            <p:spPr bwMode="auto">
              <a:xfrm>
                <a:off x="6520" y="382859"/>
                <a:ext cx="1589" cy="39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TCP/IP</a:t>
                </a:r>
                <a:r>
                  <a:rPr lang="zh-CN" sz="1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四层模型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203"/>
            <p:cNvGrpSpPr/>
            <p:nvPr/>
          </p:nvGrpSpPr>
          <p:grpSpPr>
            <a:xfrm>
              <a:off x="3526" y="383270"/>
              <a:ext cx="336" cy="2781"/>
              <a:chOff x="3526" y="383270"/>
              <a:chExt cx="336" cy="2781"/>
            </a:xfrm>
          </p:grpSpPr>
          <p:sp>
            <p:nvSpPr>
              <p:cNvPr id="26" name="Text Box 195"/>
              <p:cNvSpPr txBox="1">
                <a:spLocks noChangeArrowheads="1"/>
              </p:cNvSpPr>
              <p:nvPr/>
            </p:nvSpPr>
            <p:spPr bwMode="auto">
              <a:xfrm>
                <a:off x="3528" y="385676"/>
                <a:ext cx="321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 Box 196"/>
              <p:cNvSpPr txBox="1">
                <a:spLocks noChangeArrowheads="1"/>
              </p:cNvSpPr>
              <p:nvPr/>
            </p:nvSpPr>
            <p:spPr bwMode="auto">
              <a:xfrm>
                <a:off x="3541" y="385301"/>
                <a:ext cx="321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197"/>
              <p:cNvSpPr txBox="1">
                <a:spLocks noChangeArrowheads="1"/>
              </p:cNvSpPr>
              <p:nvPr/>
            </p:nvSpPr>
            <p:spPr bwMode="auto">
              <a:xfrm>
                <a:off x="3527" y="384907"/>
                <a:ext cx="321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 Box 198"/>
              <p:cNvSpPr txBox="1">
                <a:spLocks noChangeArrowheads="1"/>
              </p:cNvSpPr>
              <p:nvPr/>
            </p:nvSpPr>
            <p:spPr bwMode="auto">
              <a:xfrm>
                <a:off x="3527" y="384494"/>
                <a:ext cx="321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 Box 199"/>
              <p:cNvSpPr txBox="1">
                <a:spLocks noChangeArrowheads="1"/>
              </p:cNvSpPr>
              <p:nvPr/>
            </p:nvSpPr>
            <p:spPr bwMode="auto">
              <a:xfrm>
                <a:off x="3527" y="384084"/>
                <a:ext cx="321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 Box 200"/>
              <p:cNvSpPr txBox="1">
                <a:spLocks noChangeArrowheads="1"/>
              </p:cNvSpPr>
              <p:nvPr/>
            </p:nvSpPr>
            <p:spPr bwMode="auto">
              <a:xfrm>
                <a:off x="3526" y="383677"/>
                <a:ext cx="321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 Box 201"/>
              <p:cNvSpPr txBox="1">
                <a:spLocks noChangeArrowheads="1"/>
              </p:cNvSpPr>
              <p:nvPr/>
            </p:nvSpPr>
            <p:spPr bwMode="auto">
              <a:xfrm>
                <a:off x="3527" y="383270"/>
                <a:ext cx="321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12"/>
            <p:cNvGrpSpPr/>
            <p:nvPr/>
          </p:nvGrpSpPr>
          <p:grpSpPr>
            <a:xfrm>
              <a:off x="8000" y="383698"/>
              <a:ext cx="328" cy="2178"/>
              <a:chOff x="8000" y="383698"/>
              <a:chExt cx="328" cy="2178"/>
            </a:xfrm>
          </p:grpSpPr>
          <p:sp>
            <p:nvSpPr>
              <p:cNvPr id="22" name="Text Box 205"/>
              <p:cNvSpPr txBox="1">
                <a:spLocks noChangeArrowheads="1"/>
              </p:cNvSpPr>
              <p:nvPr/>
            </p:nvSpPr>
            <p:spPr bwMode="auto">
              <a:xfrm>
                <a:off x="8000" y="385501"/>
                <a:ext cx="321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 Box 206"/>
              <p:cNvSpPr txBox="1">
                <a:spLocks noChangeArrowheads="1"/>
              </p:cNvSpPr>
              <p:nvPr/>
            </p:nvSpPr>
            <p:spPr bwMode="auto">
              <a:xfrm>
                <a:off x="8006" y="384883"/>
                <a:ext cx="321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 Box 207"/>
              <p:cNvSpPr txBox="1">
                <a:spLocks noChangeArrowheads="1"/>
              </p:cNvSpPr>
              <p:nvPr/>
            </p:nvSpPr>
            <p:spPr bwMode="auto">
              <a:xfrm>
                <a:off x="8007" y="384474"/>
                <a:ext cx="321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 Box 208"/>
              <p:cNvSpPr txBox="1">
                <a:spLocks noChangeArrowheads="1"/>
              </p:cNvSpPr>
              <p:nvPr/>
            </p:nvSpPr>
            <p:spPr bwMode="auto">
              <a:xfrm>
                <a:off x="8000" y="383698"/>
                <a:ext cx="321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endPara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9" name="图片 5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7855" y="2901205"/>
            <a:ext cx="5317326" cy="25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4" y="825464"/>
            <a:ext cx="10449450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24225" y="322901"/>
            <a:ext cx="1104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>
                <a:solidFill>
                  <a:srgbClr val="142938"/>
                </a:solidFill>
                <a:latin typeface="微软雅黑" panose="020B0503020204020204" charset="-122"/>
              </a:rPr>
              <a:t>IP</a:t>
            </a: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地址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" y="1089437"/>
            <a:ext cx="11040813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5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24225" y="322901"/>
            <a:ext cx="1104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>
                <a:solidFill>
                  <a:srgbClr val="142938"/>
                </a:solidFill>
                <a:latin typeface="微软雅黑" panose="020B0503020204020204" charset="-122"/>
              </a:rPr>
              <a:t>IP</a:t>
            </a: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地址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" y="1221588"/>
            <a:ext cx="11211516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24225" y="322901"/>
            <a:ext cx="1104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>
                <a:solidFill>
                  <a:srgbClr val="142938"/>
                </a:solidFill>
                <a:latin typeface="微软雅黑" panose="020B0503020204020204" charset="-122"/>
              </a:rPr>
              <a:t>IP</a:t>
            </a: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地址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3102" y="1063256"/>
            <a:ext cx="5746898" cy="273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3102" y="4201040"/>
            <a:ext cx="7951382" cy="1593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7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24225" y="322901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>
                <a:solidFill>
                  <a:srgbClr val="142938"/>
                </a:solidFill>
                <a:latin typeface="微软雅黑" panose="020B0503020204020204" charset="-122"/>
              </a:rPr>
              <a:t>HTML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805481"/>
              </p:ext>
            </p:extLst>
          </p:nvPr>
        </p:nvGraphicFramePr>
        <p:xfrm>
          <a:off x="425026" y="3055855"/>
          <a:ext cx="5670391" cy="3047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r:id="rId5" imgW="16994459" imgH="8472432" progId="Unknown">
                  <p:embed/>
                </p:oleObj>
              </mc:Choice>
              <mc:Fallback>
                <p:oleObj r:id="rId5" imgW="16994459" imgH="8472432" progId="Unknown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026" y="3055855"/>
                        <a:ext cx="5670391" cy="30477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 descr="https://www.runoob.com/wp-content/uploads/2013/06/html-first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68"/>
          <a:stretch>
            <a:fillRect/>
          </a:stretch>
        </p:blipFill>
        <p:spPr>
          <a:xfrm>
            <a:off x="6632730" y="3086976"/>
            <a:ext cx="4191214" cy="284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/>
          <p:cNvSpPr/>
          <p:nvPr/>
        </p:nvSpPr>
        <p:spPr>
          <a:xfrm>
            <a:off x="2175231" y="6340211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）示例代码</a:t>
            </a:r>
            <a:r>
              <a:rPr lang="zh-CN" altLang="zh-CN" kern="100" dirty="0">
                <a:ea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401215" y="6264777"/>
            <a:ext cx="17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）网页效果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73755"/>
            <a:ext cx="10992041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24225" y="32290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计算机安全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0" y="1221588"/>
            <a:ext cx="11065199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24225" y="32290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计算机安全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4" y="1069643"/>
            <a:ext cx="11217612" cy="47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24225" y="32290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计算机安全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94035"/>
            <a:ext cx="11046909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5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82620" y="2328545"/>
            <a:ext cx="611759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【课堂练习】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54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17" name="图片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2486" y="3840928"/>
            <a:ext cx="8826035" cy="18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524000" y="5963610"/>
            <a:ext cx="9679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A.</a:t>
            </a:r>
            <a:r>
              <a:rPr lang="zh-CN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指静脉验证</a:t>
            </a: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B.</a:t>
            </a:r>
            <a:r>
              <a:rPr lang="zh-CN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步态验证</a:t>
            </a: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kern="100" dirty="0" smtClean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C.ATM </a:t>
            </a:r>
            <a:r>
              <a:rPr lang="zh-CN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机密码验证</a:t>
            </a: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kern="100" dirty="0" smtClean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D.</a:t>
            </a:r>
            <a:r>
              <a:rPr lang="zh-CN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声音</a:t>
            </a:r>
            <a:r>
              <a:rPr lang="zh-CN" altLang="zh-CN" kern="100" dirty="0" smtClean="0"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验证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2" y="1378935"/>
            <a:ext cx="11711431" cy="299949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234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2" y="1179008"/>
            <a:ext cx="11949196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207973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5" y="1221588"/>
            <a:ext cx="11784589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94248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8" y="1089437"/>
            <a:ext cx="11900423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0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1" y="1167269"/>
            <a:ext cx="11699238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0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17" name="图片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302" y="2932769"/>
            <a:ext cx="5245395" cy="221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9023" y="2909721"/>
            <a:ext cx="4805917" cy="221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2" y="1221588"/>
            <a:ext cx="11949196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19" name="图片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6761" y="2247405"/>
            <a:ext cx="6129732" cy="213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57078" y="2247405"/>
            <a:ext cx="3373844" cy="319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8" y="1131561"/>
            <a:ext cx="1195529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2" y="1113970"/>
            <a:ext cx="11949196" cy="50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2" y="990855"/>
            <a:ext cx="11949196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9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8" y="1164979"/>
            <a:ext cx="11900423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62480" y="2328545"/>
            <a:ext cx="70815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【不定项选择题】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35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17" name="图片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8303" y="3516459"/>
            <a:ext cx="9278953" cy="169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7" y="1417106"/>
            <a:ext cx="11656562" cy="49381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不定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项选择题</a:t>
            </a:r>
          </a:p>
        </p:txBody>
      </p:sp>
    </p:spTree>
    <p:extLst>
      <p:ext uri="{BB962C8B-B14F-4D97-AF65-F5344CB8AC3E}">
        <p14:creationId xmlns:p14="http://schemas.microsoft.com/office/powerpoint/2010/main" val="39696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2" y="1386290"/>
            <a:ext cx="11949196" cy="50784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089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6" y="1456400"/>
            <a:ext cx="11717528" cy="49381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不定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项选择题</a:t>
            </a:r>
          </a:p>
        </p:txBody>
      </p:sp>
    </p:spTree>
    <p:extLst>
      <p:ext uri="{BB962C8B-B14F-4D97-AF65-F5344CB8AC3E}">
        <p14:creationId xmlns:p14="http://schemas.microsoft.com/office/powerpoint/2010/main" val="32587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6" y="1456400"/>
            <a:ext cx="11997968" cy="49381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08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不定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项选择题</a:t>
            </a:r>
          </a:p>
        </p:txBody>
      </p:sp>
    </p:spTree>
    <p:extLst>
      <p:ext uri="{BB962C8B-B14F-4D97-AF65-F5344CB8AC3E}">
        <p14:creationId xmlns:p14="http://schemas.microsoft.com/office/powerpoint/2010/main" val="36660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01791" y="2271019"/>
            <a:ext cx="3808294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谢谢！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5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2" y="1570868"/>
            <a:ext cx="11949196" cy="29507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6579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62480" y="2328545"/>
            <a:ext cx="70815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【不定项选择题】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03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7" y="1136428"/>
            <a:ext cx="11900423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不定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项选择题</a:t>
            </a:r>
          </a:p>
        </p:txBody>
      </p:sp>
    </p:spTree>
    <p:extLst>
      <p:ext uri="{BB962C8B-B14F-4D97-AF65-F5344CB8AC3E}">
        <p14:creationId xmlns:p14="http://schemas.microsoft.com/office/powerpoint/2010/main" val="248567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05876" y="1950639"/>
            <a:ext cx="690236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4800" b="1" dirty="0">
                <a:solidFill>
                  <a:srgbClr val="142938"/>
                </a:solidFill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第一章  计算机基础知识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42626" y="3542628"/>
            <a:ext cx="5139374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2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节 计算机系统的基本结构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31" name="组合 3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0" y="4"/>
            <a:ext cx="12192000" cy="318973"/>
            <a:chOff x="0" y="6629400"/>
            <a:chExt cx="12192000" cy="228600"/>
          </a:xfrm>
        </p:grpSpPr>
        <p:grpSp>
          <p:nvGrpSpPr>
            <p:cNvPr id="61" name="组合 6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843543" y="855965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《</a:t>
            </a:r>
            <a:r>
              <a:rPr lang="zh-CN" altLang="en-US" sz="3600" dirty="0"/>
              <a:t>信息学奥赛一本通</a:t>
            </a:r>
            <a:r>
              <a:rPr lang="en-US" altLang="zh-CN" sz="3600" dirty="0"/>
              <a:t>·</a:t>
            </a:r>
            <a:r>
              <a:rPr lang="zh-CN" altLang="en-US" sz="3600" dirty="0"/>
              <a:t>初赛真题解析</a:t>
            </a:r>
            <a:r>
              <a:rPr lang="en-US" altLang="zh-CN" sz="3600" dirty="0"/>
              <a:t>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4307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15"/>
          <p:cNvSpPr/>
          <p:nvPr/>
        </p:nvSpPr>
        <p:spPr>
          <a:xfrm>
            <a:off x="4294891" y="1605517"/>
            <a:ext cx="4487601" cy="49677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圆角矩形 116"/>
          <p:cNvSpPr/>
          <p:nvPr/>
        </p:nvSpPr>
        <p:spPr>
          <a:xfrm>
            <a:off x="4294891" y="2417418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圆角矩形 117"/>
          <p:cNvSpPr/>
          <p:nvPr/>
        </p:nvSpPr>
        <p:spPr>
          <a:xfrm>
            <a:off x="4294891" y="3227111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5" name="圆角矩形 118"/>
          <p:cNvSpPr/>
          <p:nvPr/>
        </p:nvSpPr>
        <p:spPr>
          <a:xfrm>
            <a:off x="4294891" y="4025024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50633" y="1641511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一、处理器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550633" y="2449312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二、存储器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550633" y="3214905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三、输入设备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550633" y="4031414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四、输出设备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821112" y="2665803"/>
            <a:ext cx="1341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52" name="组合 51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2" name="圆角矩形 118"/>
          <p:cNvSpPr/>
          <p:nvPr/>
        </p:nvSpPr>
        <p:spPr>
          <a:xfrm>
            <a:off x="4294891" y="4787659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0633" y="4794049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五、总线结构</a:t>
            </a:r>
          </a:p>
        </p:txBody>
      </p:sp>
      <p:sp>
        <p:nvSpPr>
          <p:cNvPr id="4" name="圆角矩形 118"/>
          <p:cNvSpPr/>
          <p:nvPr/>
        </p:nvSpPr>
        <p:spPr>
          <a:xfrm>
            <a:off x="4294891" y="5443614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0633" y="5450004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六、主要性能指标</a:t>
            </a:r>
          </a:p>
        </p:txBody>
      </p:sp>
    </p:spTree>
    <p:extLst>
      <p:ext uri="{BB962C8B-B14F-4D97-AF65-F5344CB8AC3E}">
        <p14:creationId xmlns:p14="http://schemas.microsoft.com/office/powerpoint/2010/main" val="40759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45" grpId="0" animBg="1"/>
      <p:bldP spid="46" grpId="0"/>
      <p:bldP spid="47" grpId="0"/>
      <p:bldP spid="48" grpId="0"/>
      <p:bldP spid="49" grpId="0"/>
      <p:bldP spid="2" grpId="0" bldLvl="0" animBg="1"/>
      <p:bldP spid="3" grpId="0"/>
      <p:bldP spid="4" grpId="0" bldLvl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处理器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" y="929146"/>
            <a:ext cx="11034716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2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0BE6C2D7-A0D3-4561-805B-A1823985D7C4}"/>
              </a:ext>
            </a:extLst>
          </p:cNvPr>
          <p:cNvSpPr txBox="1"/>
          <p:nvPr/>
        </p:nvSpPr>
        <p:spPr>
          <a:xfrm>
            <a:off x="2605876" y="1950639"/>
            <a:ext cx="690236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4800" b="1" dirty="0">
                <a:solidFill>
                  <a:srgbClr val="142938"/>
                </a:solidFill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第一章  计算机基础知识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AA7A0F3-9A96-4002-AE12-9CD964F40A65}"/>
              </a:ext>
            </a:extLst>
          </p:cNvPr>
          <p:cNvSpPr txBox="1"/>
          <p:nvPr/>
        </p:nvSpPr>
        <p:spPr>
          <a:xfrm>
            <a:off x="3664384" y="3553144"/>
            <a:ext cx="4083510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1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节 计算机概述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74F829B-BBCD-4ED2-9A6C-5FFCFBFEEBBC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E1ECF26-244B-42EC-8F98-7B484C795FCC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71B44AE-0D78-4813-91B7-47DEB4DCD819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B954EFD-E3E7-41DC-B9C3-DEB63DBFCE5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8A77561-1B66-40D7-8863-CB958F0E0F1C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CFE334E-92CD-4D3D-A6BB-B5534182B3CF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E714CEE-6BE5-4DF5-9319-5CA3913867E5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3FC4598-0A7E-49F4-A70D-703E63432EA6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57D66345-00FF-44A2-BFA3-43AC40FD5F54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7A34A82-62F5-47F0-8630-16C737D63A02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B65BAF9-DCBE-49E4-A033-5B8CA3B056D8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A589FA5-5C28-4D04-84CF-97F06AC0309A}"/>
              </a:ext>
            </a:extLst>
          </p:cNvPr>
          <p:cNvGrpSpPr/>
          <p:nvPr/>
        </p:nvGrpSpPr>
        <p:grpSpPr>
          <a:xfrm>
            <a:off x="0" y="4"/>
            <a:ext cx="12192000" cy="318973"/>
            <a:chOff x="0" y="6629400"/>
            <a:chExt cx="12192000" cy="22860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A395CC9-8C1B-42A5-AA3D-6B89E79F3C8C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E92F3A0-542E-49AF-9518-3AB334CCE7C2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4392F66F-557C-4F41-A34D-22782BAE47E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5CBF5333-D74E-480B-B698-0E2A2E25C552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8AC72762-860F-4C7A-BDC6-AF5BE9F8436D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84A3ADD-8D27-40FA-88C6-4B0B4E1AFCBD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D66C13B-53C4-4A59-845D-BD743528B000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BF8B783-B65E-4DCA-8B8E-1902896E505D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D8F0C9D-8A2A-4204-BE17-84A70B6569AF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7177ECF-92FA-4FA1-A3F7-27634E88808D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723E380C-E6D1-4FB4-B146-42E88CC04FD7}"/>
              </a:ext>
            </a:extLst>
          </p:cNvPr>
          <p:cNvSpPr/>
          <p:nvPr/>
        </p:nvSpPr>
        <p:spPr>
          <a:xfrm>
            <a:off x="1843543" y="855965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《</a:t>
            </a:r>
            <a:r>
              <a:rPr lang="zh-CN" altLang="en-US" sz="3600" dirty="0"/>
              <a:t>信息学奥赛一本通</a:t>
            </a:r>
            <a:r>
              <a:rPr lang="en-US" altLang="zh-CN" sz="3600" dirty="0"/>
              <a:t>·</a:t>
            </a:r>
            <a:r>
              <a:rPr lang="zh-CN" altLang="en-US" sz="3600" dirty="0"/>
              <a:t>初赛真题解析</a:t>
            </a:r>
            <a:r>
              <a:rPr lang="en-US" altLang="zh-CN" sz="3600" dirty="0"/>
              <a:t>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508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存储器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17" name="图片 16" descr="clip_image001_0000">
            <a:extLst>
              <a:ext uri="{FF2B5EF4-FFF2-40B4-BE49-F238E27FC236}">
                <a16:creationId xmlns:a16="http://schemas.microsoft.com/office/drawing/2014/main" id="{7787530A-DC30-433A-B7A0-34D7DF187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1" y="4491201"/>
            <a:ext cx="5478596" cy="59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22" y="1134755"/>
            <a:ext cx="9736156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4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存储器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19" name="图片 18" descr="clip_image003">
            <a:extLst>
              <a:ext uri="{FF2B5EF4-FFF2-40B4-BE49-F238E27FC236}">
                <a16:creationId xmlns:a16="http://schemas.microsoft.com/office/drawing/2014/main" id="{647DA43E-1167-4CA2-915F-C1EEF3C3C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4289" y="5301610"/>
            <a:ext cx="8447357" cy="77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2" y="932725"/>
            <a:ext cx="10931075" cy="46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8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存储器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8" y="996208"/>
            <a:ext cx="10705504" cy="56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524000" y="27955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输入设备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" y="1408257"/>
            <a:ext cx="10473836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输出设备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221588"/>
            <a:ext cx="10748180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总线结构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89" y="1221588"/>
            <a:ext cx="10711600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24225" y="32290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主要的性能指标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1" y="996208"/>
            <a:ext cx="10577477" cy="56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9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82620" y="2328545"/>
            <a:ext cx="611759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【课堂练习】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55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2" y="1142524"/>
            <a:ext cx="11668755" cy="54868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82122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7" y="1147061"/>
            <a:ext cx="11900423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298744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15">
            <a:extLst>
              <a:ext uri="{FF2B5EF4-FFF2-40B4-BE49-F238E27FC236}">
                <a16:creationId xmlns:a16="http://schemas.microsoft.com/office/drawing/2014/main" id="{D0616868-9964-4AB9-B121-5BB0F1C17E46}"/>
              </a:ext>
            </a:extLst>
          </p:cNvPr>
          <p:cNvSpPr/>
          <p:nvPr/>
        </p:nvSpPr>
        <p:spPr>
          <a:xfrm>
            <a:off x="4294891" y="1605517"/>
            <a:ext cx="4487601" cy="49677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圆角矩形 116">
            <a:extLst>
              <a:ext uri="{FF2B5EF4-FFF2-40B4-BE49-F238E27FC236}">
                <a16:creationId xmlns:a16="http://schemas.microsoft.com/office/drawing/2014/main" id="{F0CC6BAE-6F73-458A-B6E7-BD336ED41397}"/>
              </a:ext>
            </a:extLst>
          </p:cNvPr>
          <p:cNvSpPr/>
          <p:nvPr/>
        </p:nvSpPr>
        <p:spPr>
          <a:xfrm>
            <a:off x="4294891" y="2417418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圆角矩形 117">
            <a:extLst>
              <a:ext uri="{FF2B5EF4-FFF2-40B4-BE49-F238E27FC236}">
                <a16:creationId xmlns:a16="http://schemas.microsoft.com/office/drawing/2014/main" id="{CA62D261-A17D-461F-AC66-22D03A294FF8}"/>
              </a:ext>
            </a:extLst>
          </p:cNvPr>
          <p:cNvSpPr/>
          <p:nvPr/>
        </p:nvSpPr>
        <p:spPr>
          <a:xfrm>
            <a:off x="4294891" y="3227111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5" name="圆角矩形 118">
            <a:extLst>
              <a:ext uri="{FF2B5EF4-FFF2-40B4-BE49-F238E27FC236}">
                <a16:creationId xmlns:a16="http://schemas.microsoft.com/office/drawing/2014/main" id="{65A81532-3EC7-4AB7-A435-2A90C04B437D}"/>
              </a:ext>
            </a:extLst>
          </p:cNvPr>
          <p:cNvSpPr/>
          <p:nvPr/>
        </p:nvSpPr>
        <p:spPr>
          <a:xfrm>
            <a:off x="4294891" y="4025024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3F8B4E4-F763-4C90-B4EA-75FB1F93C683}"/>
              </a:ext>
            </a:extLst>
          </p:cNvPr>
          <p:cNvSpPr txBox="1"/>
          <p:nvPr/>
        </p:nvSpPr>
        <p:spPr>
          <a:xfrm>
            <a:off x="4550633" y="1641511"/>
            <a:ext cx="3969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一、发展史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1E2E916-710B-4BC9-858B-50899F497063}"/>
              </a:ext>
            </a:extLst>
          </p:cNvPr>
          <p:cNvSpPr txBox="1"/>
          <p:nvPr/>
        </p:nvSpPr>
        <p:spPr>
          <a:xfrm>
            <a:off x="4550633" y="2449312"/>
            <a:ext cx="3969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二、计算机的分类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586EC1B-0CE1-4EDF-9D1E-61619F59AE19}"/>
              </a:ext>
            </a:extLst>
          </p:cNvPr>
          <p:cNvSpPr txBox="1"/>
          <p:nvPr/>
        </p:nvSpPr>
        <p:spPr>
          <a:xfrm>
            <a:off x="4550633" y="3214905"/>
            <a:ext cx="3969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三、计算机的基本特征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538A1F5-C017-4553-B81B-A6B4EBE91E81}"/>
              </a:ext>
            </a:extLst>
          </p:cNvPr>
          <p:cNvSpPr txBox="1"/>
          <p:nvPr/>
        </p:nvSpPr>
        <p:spPr>
          <a:xfrm>
            <a:off x="4550633" y="4031414"/>
            <a:ext cx="3969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四、计算机的应用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3662201-1C18-4403-BF90-60AB1FD86431}"/>
              </a:ext>
            </a:extLst>
          </p:cNvPr>
          <p:cNvSpPr txBox="1"/>
          <p:nvPr/>
        </p:nvSpPr>
        <p:spPr>
          <a:xfrm>
            <a:off x="1821112" y="2665803"/>
            <a:ext cx="1341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793EA66-49F8-473E-877A-B73CED7F1B97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17CB3D79-A1FC-4BAA-9C1E-D0CB21FF7AD0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BB41F75-1550-43EF-9B08-96B3C7D012B6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7D6E18B-CD6C-4C25-9000-2C833F16D6F0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C5C1300-217C-4ED5-BD9B-161E4C89F139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F99C61C-CDCA-47C6-BA97-E739216117B3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0AF0B079-10FA-4199-B62F-C8F0BEF8EE59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A99EE54-622A-45D7-8D5E-AED4EF451542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0D510BA-AA50-4919-9F3B-0509D450E313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1F8121C-805D-4B93-B526-53C4169492B2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529A9D7F-94C6-4240-8D9D-2FBA32FF63CB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288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45" grpId="0" animBg="1"/>
      <p:bldP spid="46" grpId="0"/>
      <p:bldP spid="47" grpId="0"/>
      <p:bldP spid="48" grpId="0"/>
      <p:bldP spid="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0" y="1269130"/>
            <a:ext cx="11949196" cy="5444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20733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6" y="1320361"/>
            <a:ext cx="11540728" cy="46638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02341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7" y="1179008"/>
            <a:ext cx="11900423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91969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8" y="1205265"/>
            <a:ext cx="11900423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1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62480" y="2328545"/>
            <a:ext cx="70815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【不定项选择题】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61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8" y="1221588"/>
            <a:ext cx="11900423" cy="53100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不定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项选择题</a:t>
            </a:r>
          </a:p>
        </p:txBody>
      </p:sp>
    </p:spTree>
    <p:extLst>
      <p:ext uri="{BB962C8B-B14F-4D97-AF65-F5344CB8AC3E}">
        <p14:creationId xmlns:p14="http://schemas.microsoft.com/office/powerpoint/2010/main" val="243552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05876" y="1950639"/>
            <a:ext cx="690236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4800" b="1" dirty="0">
                <a:solidFill>
                  <a:srgbClr val="142938"/>
                </a:solidFill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第一章  计算机基础知识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42626" y="3542628"/>
            <a:ext cx="5139374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 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计算机软件系统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31" name="组合 3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0" y="4"/>
            <a:ext cx="12192000" cy="318973"/>
            <a:chOff x="0" y="6629400"/>
            <a:chExt cx="12192000" cy="228600"/>
          </a:xfrm>
        </p:grpSpPr>
        <p:grpSp>
          <p:nvGrpSpPr>
            <p:cNvPr id="61" name="组合 6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843543" y="855965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《</a:t>
            </a:r>
            <a:r>
              <a:rPr lang="zh-CN" altLang="en-US" sz="3600" dirty="0"/>
              <a:t>信息学奥赛一本通</a:t>
            </a:r>
            <a:r>
              <a:rPr lang="en-US" altLang="zh-CN" sz="3600" dirty="0"/>
              <a:t>·</a:t>
            </a:r>
            <a:r>
              <a:rPr lang="zh-CN" altLang="en-US" sz="3600" dirty="0"/>
              <a:t>初赛真题解析</a:t>
            </a:r>
            <a:r>
              <a:rPr lang="en-US" altLang="zh-CN" sz="3600" dirty="0"/>
              <a:t>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0845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15"/>
          <p:cNvSpPr/>
          <p:nvPr/>
        </p:nvSpPr>
        <p:spPr>
          <a:xfrm>
            <a:off x="4294891" y="2119324"/>
            <a:ext cx="4487601" cy="49677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圆角矩形 116"/>
          <p:cNvSpPr/>
          <p:nvPr/>
        </p:nvSpPr>
        <p:spPr>
          <a:xfrm>
            <a:off x="4294891" y="3105396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50633" y="2155318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一、系统软件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550633" y="3137290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二、应用软件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821112" y="2665803"/>
            <a:ext cx="1341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52" name="组合 51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906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46" grpId="0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系统软件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4" y="1075367"/>
            <a:ext cx="11339543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系统软件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" y="1164979"/>
            <a:ext cx="11339543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8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62435" y="32290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计算机发展史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FA18B23-6F0F-42CF-8B7F-9220BDD39B44}"/>
              </a:ext>
            </a:extLst>
          </p:cNvPr>
          <p:cNvSpPr txBox="1"/>
          <p:nvPr/>
        </p:nvSpPr>
        <p:spPr>
          <a:xfrm>
            <a:off x="1462435" y="925648"/>
            <a:ext cx="6104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en-US" altLang="zh-CN" sz="2000" b="1" dirty="0">
                <a:solidFill>
                  <a:srgbClr val="554C51"/>
                </a:solidFill>
                <a:latin typeface="微软雅黑"/>
              </a:rPr>
              <a:t>1.</a:t>
            </a:r>
            <a:r>
              <a:rPr lang="zh-CN" altLang="en-US" sz="2000" b="1" dirty="0">
                <a:solidFill>
                  <a:srgbClr val="554C51"/>
                </a:solidFill>
                <a:latin typeface="微软雅黑"/>
              </a:rPr>
              <a:t>计算机发展的五个阶段划分：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554C5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8" y="1685393"/>
            <a:ext cx="10108044" cy="34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5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系统软件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89438"/>
            <a:ext cx="10888400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系统软件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89438"/>
            <a:ext cx="1102862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系统软件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2" y="1221588"/>
            <a:ext cx="11034716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4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 panose="020B0503020204020204" charset="-122"/>
              </a:rPr>
              <a:t>应用软件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0" y="862289"/>
            <a:ext cx="10809145" cy="51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 panose="020B0503020204020204" charset="-122"/>
              </a:rPr>
              <a:t>应用软件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2" y="996208"/>
            <a:ext cx="10864014" cy="56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82620" y="2328545"/>
            <a:ext cx="611759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【课堂练习】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59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2" y="1136428"/>
            <a:ext cx="9455716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44382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8" y="1136428"/>
            <a:ext cx="11900423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93760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4" y="1458479"/>
            <a:ext cx="10156816" cy="38347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986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62480" y="2328545"/>
            <a:ext cx="70815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【不定项选择题】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2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62435" y="32290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计算机发展史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64" y="1484393"/>
            <a:ext cx="9736156" cy="28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6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1" y="1445817"/>
            <a:ext cx="11516342" cy="52978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不定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项选择题</a:t>
            </a:r>
          </a:p>
        </p:txBody>
      </p:sp>
    </p:spTree>
    <p:extLst>
      <p:ext uri="{BB962C8B-B14F-4D97-AF65-F5344CB8AC3E}">
        <p14:creationId xmlns:p14="http://schemas.microsoft.com/office/powerpoint/2010/main" val="11659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05876" y="1950639"/>
            <a:ext cx="690236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4800" b="1" dirty="0">
                <a:solidFill>
                  <a:srgbClr val="142938"/>
                </a:solidFill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第一章  计算机基础知识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42626" y="3542628"/>
            <a:ext cx="5139374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4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计算机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语言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31" name="组合 3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0" y="4"/>
            <a:ext cx="12192000" cy="318973"/>
            <a:chOff x="0" y="6629400"/>
            <a:chExt cx="12192000" cy="228600"/>
          </a:xfrm>
        </p:grpSpPr>
        <p:grpSp>
          <p:nvGrpSpPr>
            <p:cNvPr id="61" name="组合 6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843543" y="855965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《</a:t>
            </a:r>
            <a:r>
              <a:rPr lang="zh-CN" altLang="en-US" sz="3600" dirty="0"/>
              <a:t>信息学奥赛一本通</a:t>
            </a:r>
            <a:r>
              <a:rPr lang="en-US" altLang="zh-CN" sz="3600" dirty="0"/>
              <a:t>·</a:t>
            </a:r>
            <a:r>
              <a:rPr lang="zh-CN" altLang="en-US" sz="3600" dirty="0"/>
              <a:t>初赛真题解析</a:t>
            </a:r>
            <a:r>
              <a:rPr lang="en-US" altLang="zh-CN" sz="3600" dirty="0"/>
              <a:t>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338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15"/>
          <p:cNvSpPr/>
          <p:nvPr/>
        </p:nvSpPr>
        <p:spPr>
          <a:xfrm>
            <a:off x="4294891" y="2169033"/>
            <a:ext cx="4487601" cy="49677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圆角矩形 116"/>
          <p:cNvSpPr/>
          <p:nvPr/>
        </p:nvSpPr>
        <p:spPr>
          <a:xfrm>
            <a:off x="4294891" y="3268023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50633" y="2205027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一、低级语言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550633" y="3299917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二、高级语言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821112" y="2665803"/>
            <a:ext cx="1341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52" name="组合 51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82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46" grpId="0"/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低级语言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6" y="1221588"/>
            <a:ext cx="11339543" cy="43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4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高级语言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0321" y="860107"/>
            <a:ext cx="5931688" cy="128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39" y="2257851"/>
            <a:ext cx="11376122" cy="42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高级语言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6" y="1015297"/>
            <a:ext cx="11162743" cy="51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82620" y="2328545"/>
            <a:ext cx="611759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【课堂练习】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14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4" y="1136428"/>
            <a:ext cx="11711431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28447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7" y="1250728"/>
            <a:ext cx="11900423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8396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2" y="1421212"/>
            <a:ext cx="10443353" cy="34201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6803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75" y="841023"/>
            <a:ext cx="10449450" cy="517595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524000" y="27955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计算机发展史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pic>
        <p:nvPicPr>
          <p:cNvPr id="17" name="图片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350" y="2702214"/>
            <a:ext cx="5381300" cy="2035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82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62480" y="2328545"/>
            <a:ext cx="70815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【不定项选择题】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99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4" y="1417106"/>
            <a:ext cx="11711431" cy="49381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不定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项选择题</a:t>
            </a:r>
          </a:p>
        </p:txBody>
      </p:sp>
    </p:spTree>
    <p:extLst>
      <p:ext uri="{BB962C8B-B14F-4D97-AF65-F5344CB8AC3E}">
        <p14:creationId xmlns:p14="http://schemas.microsoft.com/office/powerpoint/2010/main" val="29619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5" y="1297252"/>
            <a:ext cx="10266554" cy="3072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不定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项选择题</a:t>
            </a:r>
          </a:p>
        </p:txBody>
      </p:sp>
    </p:spTree>
    <p:extLst>
      <p:ext uri="{BB962C8B-B14F-4D97-AF65-F5344CB8AC3E}">
        <p14:creationId xmlns:p14="http://schemas.microsoft.com/office/powerpoint/2010/main" val="418249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05876" y="1950639"/>
            <a:ext cx="690236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4800" b="1" dirty="0">
                <a:solidFill>
                  <a:srgbClr val="142938"/>
                </a:solidFill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第一章  计算机基础知识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42626" y="3542628"/>
            <a:ext cx="5139374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5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数制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转换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31" name="组合 3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0" y="4"/>
            <a:ext cx="12192000" cy="318973"/>
            <a:chOff x="0" y="6629400"/>
            <a:chExt cx="12192000" cy="228600"/>
          </a:xfrm>
        </p:grpSpPr>
        <p:grpSp>
          <p:nvGrpSpPr>
            <p:cNvPr id="61" name="组合 6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843543" y="855965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《</a:t>
            </a:r>
            <a:r>
              <a:rPr lang="zh-CN" altLang="en-US" sz="3600" dirty="0"/>
              <a:t>信息学奥赛一本通</a:t>
            </a:r>
            <a:r>
              <a:rPr lang="en-US" altLang="zh-CN" sz="3600" dirty="0"/>
              <a:t>·</a:t>
            </a:r>
            <a:r>
              <a:rPr lang="zh-CN" altLang="en-US" sz="3600" dirty="0"/>
              <a:t>初赛真题解析</a:t>
            </a:r>
            <a:r>
              <a:rPr lang="en-US" altLang="zh-CN" sz="3600" dirty="0"/>
              <a:t>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764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15"/>
          <p:cNvSpPr/>
          <p:nvPr/>
        </p:nvSpPr>
        <p:spPr>
          <a:xfrm>
            <a:off x="4294891" y="2169033"/>
            <a:ext cx="4487601" cy="49677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圆角矩形 116"/>
          <p:cNvSpPr/>
          <p:nvPr/>
        </p:nvSpPr>
        <p:spPr>
          <a:xfrm>
            <a:off x="4294891" y="3268023"/>
            <a:ext cx="4487601" cy="4967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50633" y="2205027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一、计算机的数制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550633" y="3299917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二、各种数制之间的转换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821112" y="2665803"/>
            <a:ext cx="1341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52" name="组合 51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416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46" grpId="0"/>
      <p:bldP spid="4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计算机的数制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8" y="1221588"/>
            <a:ext cx="11162743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计算机的数制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1416" y="4442299"/>
            <a:ext cx="227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各进制转换的关系表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2" y="1601752"/>
            <a:ext cx="11034716" cy="25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4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各种数制之间的转换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7" y="1409925"/>
            <a:ext cx="11370025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5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各种数制之间的转换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43299" y="2050303"/>
            <a:ext cx="2462701" cy="273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3896" y="4983656"/>
            <a:ext cx="4922875" cy="10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97" y="905199"/>
            <a:ext cx="9742252" cy="23959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4" y="3286881"/>
            <a:ext cx="6261135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各种数制之间的转换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6" y="1221588"/>
            <a:ext cx="9675191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计算机的分类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91" y="1221588"/>
            <a:ext cx="9980017" cy="42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各种数制之间的转换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4" y="1164979"/>
            <a:ext cx="9675191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82620" y="2328545"/>
            <a:ext cx="611759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【课堂练习】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72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8" y="1250728"/>
            <a:ext cx="11619983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6500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9" y="1089437"/>
            <a:ext cx="11857748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83912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4" y="1189592"/>
            <a:ext cx="11949196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6197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8" y="1418786"/>
            <a:ext cx="11900423" cy="21703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1666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62480" y="2328545"/>
            <a:ext cx="70815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【不定项选择题】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88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6" y="1337891"/>
            <a:ext cx="11997968" cy="41822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不定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项选择题</a:t>
            </a:r>
          </a:p>
        </p:txBody>
      </p:sp>
    </p:spTree>
    <p:extLst>
      <p:ext uri="{BB962C8B-B14F-4D97-AF65-F5344CB8AC3E}">
        <p14:creationId xmlns:p14="http://schemas.microsoft.com/office/powerpoint/2010/main" val="198139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05876" y="1950639"/>
            <a:ext cx="690236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4800" b="1" dirty="0">
                <a:solidFill>
                  <a:srgbClr val="142938"/>
                </a:solidFill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第一章  计算机基础知识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42626" y="3542628"/>
            <a:ext cx="5139374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6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信息编码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表示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31" name="组合 3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0" y="4"/>
            <a:ext cx="12192000" cy="318973"/>
            <a:chOff x="0" y="6629400"/>
            <a:chExt cx="12192000" cy="228600"/>
          </a:xfrm>
        </p:grpSpPr>
        <p:grpSp>
          <p:nvGrpSpPr>
            <p:cNvPr id="61" name="组合 6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843543" y="855965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《</a:t>
            </a:r>
            <a:r>
              <a:rPr lang="zh-CN" altLang="en-US" sz="3600" dirty="0"/>
              <a:t>信息学奥赛一本通</a:t>
            </a:r>
            <a:r>
              <a:rPr lang="en-US" altLang="zh-CN" sz="3600" dirty="0"/>
              <a:t>·</a:t>
            </a:r>
            <a:r>
              <a:rPr lang="zh-CN" altLang="en-US" sz="3600" dirty="0"/>
              <a:t>初赛真题解析</a:t>
            </a:r>
            <a:r>
              <a:rPr lang="en-US" altLang="zh-CN" sz="3600" dirty="0"/>
              <a:t>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64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15"/>
          <p:cNvSpPr/>
          <p:nvPr/>
        </p:nvSpPr>
        <p:spPr>
          <a:xfrm>
            <a:off x="4294891" y="1605517"/>
            <a:ext cx="5954894" cy="49677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圆角矩形 116"/>
          <p:cNvSpPr/>
          <p:nvPr/>
        </p:nvSpPr>
        <p:spPr>
          <a:xfrm>
            <a:off x="4294891" y="2417418"/>
            <a:ext cx="5954894" cy="4967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圆角矩形 117"/>
          <p:cNvSpPr/>
          <p:nvPr/>
        </p:nvSpPr>
        <p:spPr>
          <a:xfrm>
            <a:off x="4294891" y="3227111"/>
            <a:ext cx="5954894" cy="49677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5" name="圆角矩形 118"/>
          <p:cNvSpPr/>
          <p:nvPr/>
        </p:nvSpPr>
        <p:spPr>
          <a:xfrm>
            <a:off x="4294891" y="4025024"/>
            <a:ext cx="5954894" cy="49677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50632" y="1641511"/>
            <a:ext cx="5699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一</a:t>
            </a: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、西文字符的编码表示</a:t>
            </a:r>
            <a:r>
              <a:rPr lang="en-US" altLang="zh-CN" sz="24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——ASCII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码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550633" y="2449312"/>
            <a:ext cx="569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二、中文字符的编码表示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—GB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码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550633" y="3214905"/>
            <a:ext cx="516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三、中文字符的编码表示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—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字形码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550633" y="4031414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四</a:t>
            </a: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、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Unicode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码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821112" y="2665803"/>
            <a:ext cx="1341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52" name="组合 51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1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45" grpId="0" animBg="1"/>
      <p:bldP spid="46" grpId="0"/>
      <p:bldP spid="47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计算机的基本特征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2" y="1526459"/>
            <a:ext cx="10754276" cy="28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2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4754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西文字符的编码表示</a:t>
            </a:r>
            <a:r>
              <a:rPr lang="en-US" altLang="zh-CN" sz="2400" b="1" dirty="0">
                <a:solidFill>
                  <a:srgbClr val="142938"/>
                </a:solidFill>
                <a:latin typeface="微软雅黑" panose="020B0503020204020204" charset="-122"/>
              </a:rPr>
              <a:t>——ASCII</a:t>
            </a: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3940" y="1155939"/>
            <a:ext cx="7955361" cy="10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7" y="2414914"/>
            <a:ext cx="11193226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0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4039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中文字符的编码表示</a:t>
            </a:r>
            <a:r>
              <a:rPr lang="en-US" altLang="zh-CN" sz="2400" b="1" dirty="0">
                <a:solidFill>
                  <a:srgbClr val="142938"/>
                </a:solidFill>
                <a:latin typeface="微软雅黑" panose="020B0503020204020204" charset="-122"/>
              </a:rPr>
              <a:t>—GB</a:t>
            </a: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6" y="1069643"/>
            <a:ext cx="10876207" cy="47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9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4039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中文字符的编码表示</a:t>
            </a:r>
            <a:r>
              <a:rPr lang="en-US" altLang="zh-CN" sz="2400" b="1" dirty="0">
                <a:solidFill>
                  <a:srgbClr val="142938"/>
                </a:solidFill>
                <a:latin typeface="微软雅黑" panose="020B0503020204020204" charset="-122"/>
              </a:rPr>
              <a:t>—GB</a:t>
            </a: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3501384"/>
            <a:ext cx="7354186" cy="101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70375"/>
            <a:ext cx="7620000" cy="857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306"/>
            <a:ext cx="10784759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4209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中文字符的编码表示</a:t>
            </a:r>
            <a:r>
              <a:rPr lang="en-US" altLang="zh-CN" sz="2400" b="1" dirty="0">
                <a:solidFill>
                  <a:srgbClr val="142938"/>
                </a:solidFill>
                <a:latin typeface="微软雅黑" panose="020B0503020204020204" charset="-122"/>
              </a:rPr>
              <a:t>—</a:t>
            </a: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字形码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6387" y="1917220"/>
            <a:ext cx="2717845" cy="217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4" y="860108"/>
            <a:ext cx="10614056" cy="56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0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2400" b="1" dirty="0">
                <a:solidFill>
                  <a:srgbClr val="142938"/>
                </a:solidFill>
                <a:latin typeface="微软雅黑" panose="020B0503020204020204" charset="-122"/>
              </a:rPr>
              <a:t>Unicode</a:t>
            </a: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9" y="1181092"/>
            <a:ext cx="10723793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4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82620" y="2328545"/>
            <a:ext cx="611759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【课堂练习】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8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8" y="1386290"/>
            <a:ext cx="11619983" cy="50784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81011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2" y="1485114"/>
            <a:ext cx="11668755" cy="42492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61663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2" y="1221588"/>
            <a:ext cx="11668755" cy="54929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1081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8" y="1384051"/>
            <a:ext cx="11619983" cy="38347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0427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66842F-FD3C-44C6-B886-A63D21861890}"/>
              </a:ext>
            </a:extLst>
          </p:cNvPr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368C538-5E11-4B4C-A0B2-8D9BCA702B4F}"/>
                </a:ext>
              </a:extLst>
            </p:cNvPr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2A8E54-96A7-4CED-AA56-EA24DE83671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B0AE961-E036-421C-A464-D0A9D0B51648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C44CD81-3183-48AE-93EF-1F640023ACC1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C307DA6-1998-4035-A530-9A816A530155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4F2C92D-3563-4BCB-BFB0-D11F503FC122}"/>
                </a:ext>
              </a:extLst>
            </p:cNvPr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481689-F72C-4AC1-8938-F17ACA7FCE3F}"/>
                  </a:ext>
                </a:extLst>
              </p:cNvPr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D4E7D82-0710-4D62-BDA6-D817828F24C1}"/>
                  </a:ext>
                </a:extLst>
              </p:cNvPr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5AA4E43-058E-4D16-B5E7-BD3F737B8718}"/>
                  </a:ext>
                </a:extLst>
              </p:cNvPr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F401A-CB38-41D1-98BC-A446F122D7C0}"/>
                  </a:ext>
                </a:extLst>
              </p:cNvPr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计算机的应用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4" y="1526459"/>
            <a:ext cx="10004403" cy="28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2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05876" y="1950639"/>
            <a:ext cx="690236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zh-CN" altLang="en-US" sz="4800" b="1" dirty="0">
                <a:solidFill>
                  <a:srgbClr val="142938"/>
                </a:solidFill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第一章  计算机基础知识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42626" y="3542628"/>
            <a:ext cx="5139374" cy="523220"/>
          </a:xfrm>
          <a:prstGeom prst="rect">
            <a:avLst/>
          </a:prstGeom>
          <a:solidFill>
            <a:srgbClr val="11568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第</a:t>
            </a:r>
            <a:r>
              <a:rPr lang="en-US" altLang="zh-CN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7</a:t>
            </a:r>
            <a:r>
              <a:rPr lang="zh-CN" alt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节 原</a:t>
            </a:r>
            <a:r>
              <a:rPr lang="zh-CN" altLang="en-US" sz="2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码补码反码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31" name="组合 3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0" y="4"/>
            <a:ext cx="12192000" cy="318973"/>
            <a:chOff x="0" y="6629400"/>
            <a:chExt cx="12192000" cy="228600"/>
          </a:xfrm>
        </p:grpSpPr>
        <p:grpSp>
          <p:nvGrpSpPr>
            <p:cNvPr id="61" name="组合 60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843543" y="855965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《</a:t>
            </a:r>
            <a:r>
              <a:rPr lang="zh-CN" altLang="en-US" sz="3600" dirty="0"/>
              <a:t>信息学奥赛一本通</a:t>
            </a:r>
            <a:r>
              <a:rPr lang="en-US" altLang="zh-CN" sz="3600" dirty="0"/>
              <a:t>·</a:t>
            </a:r>
            <a:r>
              <a:rPr lang="zh-CN" altLang="en-US" sz="3600" dirty="0"/>
              <a:t>初赛真题解析</a:t>
            </a:r>
            <a:r>
              <a:rPr lang="en-US" altLang="zh-CN" sz="3600" dirty="0"/>
              <a:t>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0241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15"/>
          <p:cNvSpPr/>
          <p:nvPr/>
        </p:nvSpPr>
        <p:spPr>
          <a:xfrm>
            <a:off x="4294891" y="2169033"/>
            <a:ext cx="4849109" cy="49677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圆角矩形 116"/>
          <p:cNvSpPr/>
          <p:nvPr/>
        </p:nvSpPr>
        <p:spPr>
          <a:xfrm>
            <a:off x="4294891" y="3268023"/>
            <a:ext cx="4849109" cy="4967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50633" y="2205027"/>
            <a:ext cx="3969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一、机器数和真值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550633" y="3299917"/>
            <a:ext cx="459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二、数的原码、补码和反码表示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821112" y="2665803"/>
            <a:ext cx="1341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52" name="组合 51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圆角矩形 117"/>
          <p:cNvSpPr/>
          <p:nvPr/>
        </p:nvSpPr>
        <p:spPr>
          <a:xfrm>
            <a:off x="4294891" y="4343526"/>
            <a:ext cx="4849109" cy="49677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>
            <a:gradFill flip="none" rotWithShape="1">
              <a:gsLst>
                <a:gs pos="0">
                  <a:srgbClr val="CFCFCF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50634" y="4331320"/>
            <a:ext cx="449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三、数的定点表示和浮点表示</a:t>
            </a:r>
          </a:p>
        </p:txBody>
      </p:sp>
    </p:spTree>
    <p:extLst>
      <p:ext uri="{BB962C8B-B14F-4D97-AF65-F5344CB8AC3E}">
        <p14:creationId xmlns:p14="http://schemas.microsoft.com/office/powerpoint/2010/main" val="6231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46" grpId="0"/>
      <p:bldP spid="47" grpId="0"/>
      <p:bldP spid="18" grpId="0" animBg="1"/>
      <p:bldP spid="1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07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机器数和真值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02" y="860108"/>
            <a:ext cx="11028620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9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07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数的原码、补码和反码表示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4" y="1164979"/>
            <a:ext cx="11028620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7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07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数的原码、补码和反码表示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32" y="1207406"/>
            <a:ext cx="10845724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4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07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数的原码、补码和反码表示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99" y="1089438"/>
            <a:ext cx="1102862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07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数的定点表示和浮点表示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62" y="1254250"/>
            <a:ext cx="11004234" cy="28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>
            <a:fillRect/>
          </a:stretch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07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1462435" y="32290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>
                <a:solidFill>
                  <a:srgbClr val="142938"/>
                </a:solidFill>
                <a:latin typeface="微软雅黑" panose="020B0503020204020204" charset="-122"/>
              </a:rPr>
              <a:t>数的定点表示和浮点表示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7539" y="4068830"/>
            <a:ext cx="1984929" cy="40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3" y="996208"/>
            <a:ext cx="10723793" cy="56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/>
          <p:nvPr/>
        </p:nvSpPr>
        <p:spPr>
          <a:xfrm rot="10800000">
            <a:off x="5445661" y="-3329"/>
            <a:ext cx="1300678" cy="571808"/>
          </a:xfrm>
          <a:prstGeom prst="triangle">
            <a:avLst/>
          </a:prstGeom>
          <a:solidFill>
            <a:srgbClr val="FCC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82620" y="2328545"/>
            <a:ext cx="611759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Agency FB" panose="020B05030202020202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rPr>
              <a:t>【课堂练习】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56" name="等腰三角形 55"/>
          <p:cNvSpPr/>
          <p:nvPr/>
        </p:nvSpPr>
        <p:spPr>
          <a:xfrm rot="10800000">
            <a:off x="5560672" y="48659"/>
            <a:ext cx="1070656" cy="470687"/>
          </a:xfrm>
          <a:prstGeom prst="triangle">
            <a:avLst/>
          </a:prstGeom>
          <a:solidFill>
            <a:srgbClr val="0E5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06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629400"/>
            <a:ext cx="12192000" cy="228600"/>
            <a:chOff x="0" y="6629400"/>
            <a:chExt cx="12192000" cy="2286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6629400"/>
              <a:ext cx="6096000" cy="228600"/>
              <a:chOff x="0" y="6629400"/>
              <a:chExt cx="6822268" cy="2286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096000" y="6629400"/>
              <a:ext cx="6096000" cy="228600"/>
              <a:chOff x="0" y="6629400"/>
              <a:chExt cx="6822268" cy="2286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6629400"/>
                <a:ext cx="1705567" cy="228600"/>
              </a:xfrm>
              <a:prstGeom prst="rect">
                <a:avLst/>
              </a:prstGeom>
              <a:solidFill>
                <a:srgbClr val="FCC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705567" y="6629400"/>
                <a:ext cx="1705567" cy="228600"/>
              </a:xfrm>
              <a:prstGeom prst="rect">
                <a:avLst/>
              </a:prstGeom>
              <a:solidFill>
                <a:srgbClr val="35D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11134" y="6629400"/>
                <a:ext cx="1705567" cy="228600"/>
              </a:xfrm>
              <a:prstGeom prst="rect">
                <a:avLst/>
              </a:prstGeom>
              <a:solidFill>
                <a:srgbClr val="115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116701" y="6629400"/>
                <a:ext cx="1705567" cy="228600"/>
              </a:xfrm>
              <a:prstGeom prst="rect">
                <a:avLst/>
              </a:prstGeom>
              <a:solidFill>
                <a:srgbClr val="554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C54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60" y="1386290"/>
            <a:ext cx="11802879" cy="50784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24BB50-9251-47DB-B3E5-EF111BF0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479" r="41394" b="20297"/>
          <a:stretch/>
        </p:blipFill>
        <p:spPr>
          <a:xfrm>
            <a:off x="0" y="32017"/>
            <a:ext cx="1360966" cy="1189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ADA21B-4869-47A1-914A-ED59026C99C3}"/>
              </a:ext>
            </a:extLst>
          </p:cNvPr>
          <p:cNvSpPr txBox="1"/>
          <p:nvPr/>
        </p:nvSpPr>
        <p:spPr>
          <a:xfrm>
            <a:off x="366761" y="336888"/>
            <a:ext cx="6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07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5A126D-DBF7-4677-B085-E086E464685A}"/>
              </a:ext>
            </a:extLst>
          </p:cNvPr>
          <p:cNvSpPr/>
          <p:nvPr/>
        </p:nvSpPr>
        <p:spPr>
          <a:xfrm>
            <a:off x="1424225" y="322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b="1" dirty="0" smtClean="0">
                <a:solidFill>
                  <a:srgbClr val="142938"/>
                </a:solidFill>
                <a:latin typeface="微软雅黑"/>
              </a:rPr>
              <a:t>课堂</a:t>
            </a:r>
            <a:r>
              <a:rPr lang="zh-CN" altLang="en-US" sz="2400" b="1" dirty="0">
                <a:solidFill>
                  <a:srgbClr val="142938"/>
                </a:solidFill>
                <a:latin typeface="微软雅黑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4801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5686"/>
      </a:accent1>
      <a:accent2>
        <a:srgbClr val="FCC540"/>
      </a:accent2>
      <a:accent3>
        <a:srgbClr val="554C51"/>
      </a:accent3>
      <a:accent4>
        <a:srgbClr val="35D1F1"/>
      </a:accent4>
      <a:accent5>
        <a:srgbClr val="7F7F7F"/>
      </a:accent5>
      <a:accent6>
        <a:srgbClr val="ED7D31"/>
      </a:accent6>
      <a:hlink>
        <a:srgbClr val="034A90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</TotalTime>
  <Words>1003</Words>
  <Application>Microsoft Office PowerPoint</Application>
  <PresentationFormat>宽屏</PresentationFormat>
  <Paragraphs>448</Paragraphs>
  <Slides>132</Slides>
  <Notes>131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44" baseType="lpstr">
      <vt:lpstr>Aharoni</vt:lpstr>
      <vt:lpstr>等线</vt:lpstr>
      <vt:lpstr>经典综艺体简</vt:lpstr>
      <vt:lpstr>宋体</vt:lpstr>
      <vt:lpstr>微软雅黑</vt:lpstr>
      <vt:lpstr>Agency FB</vt:lpstr>
      <vt:lpstr>Arial</vt:lpstr>
      <vt:lpstr>Century Gothic</vt:lpstr>
      <vt:lpstr>Consolas</vt:lpstr>
      <vt:lpstr>Times New Roman</vt:lpstr>
      <vt:lpstr>Office 主题​​</vt:lpstr>
      <vt:lpstr>Unknown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王旭</cp:lastModifiedBy>
  <cp:revision>58</cp:revision>
  <dcterms:created xsi:type="dcterms:W3CDTF">2017-08-18T03:02:00Z</dcterms:created>
  <dcterms:modified xsi:type="dcterms:W3CDTF">2022-07-21T14:55:23Z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